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6"/>
  </p:notesMasterIdLst>
  <p:sldIdLst>
    <p:sldId id="539" r:id="rId3"/>
    <p:sldId id="260" r:id="rId4"/>
    <p:sldId id="540" r:id="rId5"/>
    <p:sldId id="270" r:id="rId6"/>
    <p:sldId id="541" r:id="rId7"/>
    <p:sldId id="542" r:id="rId8"/>
    <p:sldId id="271" r:id="rId9"/>
    <p:sldId id="272" r:id="rId10"/>
    <p:sldId id="273" r:id="rId11"/>
    <p:sldId id="274" r:id="rId12"/>
    <p:sldId id="277" r:id="rId13"/>
    <p:sldId id="291" r:id="rId14"/>
    <p:sldId id="292" r:id="rId15"/>
    <p:sldId id="293" r:id="rId16"/>
    <p:sldId id="294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306" r:id="rId30"/>
    <p:sldId id="275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543" r:id="rId44"/>
    <p:sldId id="31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C8053-C215-4F1B-B034-F2CEC3A12651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86552-9209-4EF2-8CFF-E55CDE485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841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Google Shape;81;p1:notes">
            <a:extLst>
              <a:ext uri="{FF2B5EF4-FFF2-40B4-BE49-F238E27FC236}">
                <a16:creationId xmlns:a16="http://schemas.microsoft.com/office/drawing/2014/main" id="{6239290D-3E94-FAD0-7910-CDA7DFA9C4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7" name="Google Shape;82;p1:notes">
            <a:extLst>
              <a:ext uri="{FF2B5EF4-FFF2-40B4-BE49-F238E27FC236}">
                <a16:creationId xmlns:a16="http://schemas.microsoft.com/office/drawing/2014/main" id="{1D7A565E-33A6-6574-9D57-CFC2299100B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6003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2184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311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9825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0652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112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44907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3907A-1C36-3163-8823-39841831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8931A-C565-4B1C-A936-B5CA39C7CD04}" type="datetimeFigureOut">
              <a:rPr lang="en-US"/>
              <a:pPr>
                <a:defRPr/>
              </a:pPr>
              <a:t>10/1/2024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5672E-874D-F919-479C-F31C3BA8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98ECE-D04C-C905-0358-5B5D39EB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BF32D-9D31-4CD0-8B17-4D91DA246A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26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D64DB-4A11-4A09-0DCC-22DCD5F4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980CB-B09E-44F2-B85A-CC28BFF3936C}" type="datetimeFigureOut">
              <a:rPr lang="en-US"/>
              <a:pPr>
                <a:defRPr/>
              </a:pPr>
              <a:t>10/1/2024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2C25F-F2EA-6F3C-AA22-17672639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07625-2F75-2E9C-173F-813E0BCA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B05AD-D529-4C46-BA41-798F8AAE7F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86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307AB-A758-7ACF-1EF5-39524460A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4204F-497E-4357-BC10-5017874068A6}" type="datetimeFigureOut">
              <a:rPr lang="en-US"/>
              <a:pPr>
                <a:defRPr/>
              </a:pPr>
              <a:t>10/1/2024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3595D-F878-D090-2021-A9C3B17B1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37D67-0477-0305-7A3A-F5100530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B7426-2160-4114-9A12-2143FC7026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399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672"/>
              </a:spcBef>
              <a:spcAft>
                <a:spcPts val="0"/>
              </a:spcAft>
              <a:buClr>
                <a:srgbClr val="888888"/>
              </a:buClr>
              <a:buSzPts val="336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4"/>
              </a:spcBef>
              <a:spcAft>
                <a:spcPts val="0"/>
              </a:spcAft>
              <a:buClr>
                <a:srgbClr val="888888"/>
              </a:buClr>
              <a:buSzPts val="25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14;p5">
            <a:extLst>
              <a:ext uri="{FF2B5EF4-FFF2-40B4-BE49-F238E27FC236}">
                <a16:creationId xmlns:a16="http://schemas.microsoft.com/office/drawing/2014/main" id="{DA90ECB4-5A99-18ED-D6A7-280396D61411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15;p5">
            <a:extLst>
              <a:ext uri="{FF2B5EF4-FFF2-40B4-BE49-F238E27FC236}">
                <a16:creationId xmlns:a16="http://schemas.microsoft.com/office/drawing/2014/main" id="{4E98BFAF-269A-752B-8FFA-422CB155D1FD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16;p5">
            <a:extLst>
              <a:ext uri="{FF2B5EF4-FFF2-40B4-BE49-F238E27FC236}">
                <a16:creationId xmlns:a16="http://schemas.microsoft.com/office/drawing/2014/main" id="{209C6DAC-36B0-A431-08C5-015D8A87F9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732BFBD3-3A94-49FD-90AB-D2D0890F1E46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6997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963084" y="4406902"/>
            <a:ext cx="10363200" cy="1362076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 sz="4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457200" lvl="0" indent="-228600" algn="l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 sz="216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84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36"/>
              </a:spcBef>
              <a:spcAft>
                <a:spcPts val="0"/>
              </a:spcAft>
              <a:buClr>
                <a:srgbClr val="888888"/>
              </a:buClr>
              <a:buSzPts val="1680"/>
              <a:buNone/>
              <a:defRPr sz="1679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26;p7">
            <a:extLst>
              <a:ext uri="{FF2B5EF4-FFF2-40B4-BE49-F238E27FC236}">
                <a16:creationId xmlns:a16="http://schemas.microsoft.com/office/drawing/2014/main" id="{9EEDF353-4C94-1A51-9B4E-266144ABD1CB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27;p7">
            <a:extLst>
              <a:ext uri="{FF2B5EF4-FFF2-40B4-BE49-F238E27FC236}">
                <a16:creationId xmlns:a16="http://schemas.microsoft.com/office/drawing/2014/main" id="{F972E414-C475-FD52-1DCC-A4C153BCD37D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3B75AAB7-8282-D53A-6274-FFF4F87D31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AAD0773F-BC41-4673-8580-9B75BA127ADF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2594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–"/>
              <a:defRPr sz="2520"/>
            </a:lvl2pPr>
            <a:lvl3pPr marL="1371600" lvl="2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3pPr>
            <a:lvl4pPr marL="1828800" lvl="3" indent="-350519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–"/>
              <a:defRPr sz="1920"/>
            </a:lvl4pPr>
            <a:lvl5pPr marL="2286000" lvl="4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»"/>
              <a:defRPr sz="1920"/>
            </a:lvl5pPr>
            <a:lvl6pPr marL="2743200" lvl="5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6pPr>
            <a:lvl7pPr marL="3200400" lvl="6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7pPr>
            <a:lvl8pPr marL="3657600" lvl="7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8pPr>
            <a:lvl9pPr marL="4114800" lvl="8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–"/>
              <a:defRPr sz="2520"/>
            </a:lvl2pPr>
            <a:lvl3pPr marL="1371600" lvl="2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3pPr>
            <a:lvl4pPr marL="1828800" lvl="3" indent="-350519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–"/>
              <a:defRPr sz="1920"/>
            </a:lvl4pPr>
            <a:lvl5pPr marL="2286000" lvl="4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»"/>
              <a:defRPr sz="1920"/>
            </a:lvl5pPr>
            <a:lvl6pPr marL="2743200" lvl="5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6pPr>
            <a:lvl7pPr marL="3200400" lvl="6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7pPr>
            <a:lvl8pPr marL="3657600" lvl="7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8pPr>
            <a:lvl9pPr marL="4114800" lvl="8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9pPr>
          </a:lstStyle>
          <a:p>
            <a:endParaRPr/>
          </a:p>
        </p:txBody>
      </p:sp>
      <p:sp>
        <p:nvSpPr>
          <p:cNvPr id="2" name="Google Shape;33;p8">
            <a:extLst>
              <a:ext uri="{FF2B5EF4-FFF2-40B4-BE49-F238E27FC236}">
                <a16:creationId xmlns:a16="http://schemas.microsoft.com/office/drawing/2014/main" id="{0F873A22-B656-B70D-AE94-2F4A1E02829F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7F472728-65B9-BEA8-E2AB-50A7502E2B8F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35;p8">
            <a:extLst>
              <a:ext uri="{FF2B5EF4-FFF2-40B4-BE49-F238E27FC236}">
                <a16:creationId xmlns:a16="http://schemas.microsoft.com/office/drawing/2014/main" id="{C4CC17D8-46D2-D015-B142-41A7C8CA2B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631F808A-BE66-40C6-A28B-D1952CC78A5C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370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11">
            <a:extLst>
              <a:ext uri="{FF2B5EF4-FFF2-40B4-BE49-F238E27FC236}">
                <a16:creationId xmlns:a16="http://schemas.microsoft.com/office/drawing/2014/main" id="{B8D0276B-A5BA-701B-29D0-8A840E481603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52;p11">
            <a:extLst>
              <a:ext uri="{FF2B5EF4-FFF2-40B4-BE49-F238E27FC236}">
                <a16:creationId xmlns:a16="http://schemas.microsoft.com/office/drawing/2014/main" id="{2CA0BFC4-CB42-33F6-DD82-90444FE9E527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53;p11">
            <a:extLst>
              <a:ext uri="{FF2B5EF4-FFF2-40B4-BE49-F238E27FC236}">
                <a16:creationId xmlns:a16="http://schemas.microsoft.com/office/drawing/2014/main" id="{EFB5FE0E-85F5-D188-5D1D-0CF2891166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695F859B-F2B4-4294-AF96-B530928DD219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8265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609602" y="273051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sz="216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4766736" y="273054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4196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359"/>
            </a:lvl1pPr>
            <a:lvl2pPr marL="914400" lvl="1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 sz="2520"/>
            </a:lvl3pPr>
            <a:lvl4pPr marL="1828800" lvl="3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–"/>
              <a:defRPr sz="2160"/>
            </a:lvl4pPr>
            <a:lvl5pPr marL="2286000" lvl="4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»"/>
              <a:defRPr sz="2160"/>
            </a:lvl5pPr>
            <a:lvl6pPr marL="2743200" lvl="5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6pPr>
            <a:lvl7pPr marL="3200400" lvl="6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7pPr>
            <a:lvl8pPr marL="3657600" lvl="7" indent="-365759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8pPr>
            <a:lvl9pPr marL="4114800" lvl="8" indent="-365759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228600" algn="l"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1pPr>
            <a:lvl2pPr marL="914400" lvl="1" indent="-228600" algn="l"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  <a:defRPr sz="1320"/>
            </a:lvl2pPr>
            <a:lvl3pPr marL="1371600" lvl="2" indent="-22860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080"/>
            </a:lvl3pPr>
            <a:lvl4pPr marL="1828800" lvl="3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4pPr>
            <a:lvl5pPr marL="2286000" lvl="4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5pPr>
            <a:lvl6pPr marL="2743200" lvl="5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6pPr>
            <a:lvl7pPr marL="3200400" lvl="6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7pPr>
            <a:lvl8pPr marL="3657600" lvl="7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8pPr>
            <a:lvl9pPr marL="4114800" lvl="8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9pPr>
          </a:lstStyle>
          <a:p>
            <a:endParaRPr/>
          </a:p>
        </p:txBody>
      </p:sp>
      <p:sp>
        <p:nvSpPr>
          <p:cNvPr id="2" name="Google Shape;58;p12">
            <a:extLst>
              <a:ext uri="{FF2B5EF4-FFF2-40B4-BE49-F238E27FC236}">
                <a16:creationId xmlns:a16="http://schemas.microsoft.com/office/drawing/2014/main" id="{78EB4BF1-BC07-9A40-4FD1-AD2C8E2A778A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59;p12">
            <a:extLst>
              <a:ext uri="{FF2B5EF4-FFF2-40B4-BE49-F238E27FC236}">
                <a16:creationId xmlns:a16="http://schemas.microsoft.com/office/drawing/2014/main" id="{1689CE93-5AD8-9DEA-6A9B-F428A0FB2A13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60;p12">
            <a:extLst>
              <a:ext uri="{FF2B5EF4-FFF2-40B4-BE49-F238E27FC236}">
                <a16:creationId xmlns:a16="http://schemas.microsoft.com/office/drawing/2014/main" id="{86AFF95E-0204-1B12-9DC7-506EB65C43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B946C5B2-E8B8-4013-A7F1-46B158A9F482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6143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sz="216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228600" algn="l"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1pPr>
            <a:lvl2pPr marL="914400" lvl="1" indent="-228600" algn="l"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  <a:defRPr sz="1320"/>
            </a:lvl2pPr>
            <a:lvl3pPr marL="1371600" lvl="2" indent="-22860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080"/>
            </a:lvl3pPr>
            <a:lvl4pPr marL="1828800" lvl="3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4pPr>
            <a:lvl5pPr marL="2286000" lvl="4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5pPr>
            <a:lvl6pPr marL="2743200" lvl="5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6pPr>
            <a:lvl7pPr marL="3200400" lvl="6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7pPr>
            <a:lvl8pPr marL="3657600" lvl="7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8pPr>
            <a:lvl9pPr marL="4114800" lvl="8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9pPr>
          </a:lstStyle>
          <a:p>
            <a:endParaRPr/>
          </a:p>
        </p:txBody>
      </p:sp>
      <p:sp>
        <p:nvSpPr>
          <p:cNvPr id="2" name="Google Shape;65;p13">
            <a:extLst>
              <a:ext uri="{FF2B5EF4-FFF2-40B4-BE49-F238E27FC236}">
                <a16:creationId xmlns:a16="http://schemas.microsoft.com/office/drawing/2014/main" id="{6830560B-EC46-0D2D-393A-2FE48266FD45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66;p13">
            <a:extLst>
              <a:ext uri="{FF2B5EF4-FFF2-40B4-BE49-F238E27FC236}">
                <a16:creationId xmlns:a16="http://schemas.microsoft.com/office/drawing/2014/main" id="{C8DB439E-052B-358D-1FA5-E685A6392079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67;p13">
            <a:extLst>
              <a:ext uri="{FF2B5EF4-FFF2-40B4-BE49-F238E27FC236}">
                <a16:creationId xmlns:a16="http://schemas.microsoft.com/office/drawing/2014/main" id="{10608590-4128-59A2-58E9-A09775FEF5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3E1E7C7B-C7D3-419A-A00C-6260B9E8BA37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31348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833020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71;p14">
            <a:extLst>
              <a:ext uri="{FF2B5EF4-FFF2-40B4-BE49-F238E27FC236}">
                <a16:creationId xmlns:a16="http://schemas.microsoft.com/office/drawing/2014/main" id="{B9A4786C-67EA-6C04-CA3D-F992D59290ED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72;p14">
            <a:extLst>
              <a:ext uri="{FF2B5EF4-FFF2-40B4-BE49-F238E27FC236}">
                <a16:creationId xmlns:a16="http://schemas.microsoft.com/office/drawing/2014/main" id="{2AA6D83F-AFD4-54A0-CD63-BAB24C5CAACA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73;p14">
            <a:extLst>
              <a:ext uri="{FF2B5EF4-FFF2-40B4-BE49-F238E27FC236}">
                <a16:creationId xmlns:a16="http://schemas.microsoft.com/office/drawing/2014/main" id="{0762581D-3ED7-3FA0-E761-039876C13F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456F98DD-0713-4981-BE72-6777F706CC00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1630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285039" y="1828803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697039" y="-812797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77;p15">
            <a:extLst>
              <a:ext uri="{FF2B5EF4-FFF2-40B4-BE49-F238E27FC236}">
                <a16:creationId xmlns:a16="http://schemas.microsoft.com/office/drawing/2014/main" id="{17DA1089-C8A2-E22B-F7F8-36C6B7096E3C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78;p15">
            <a:extLst>
              <a:ext uri="{FF2B5EF4-FFF2-40B4-BE49-F238E27FC236}">
                <a16:creationId xmlns:a16="http://schemas.microsoft.com/office/drawing/2014/main" id="{420D58EF-0EAF-56BB-8E42-CE9DCE9BC03A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79;p15">
            <a:extLst>
              <a:ext uri="{FF2B5EF4-FFF2-40B4-BE49-F238E27FC236}">
                <a16:creationId xmlns:a16="http://schemas.microsoft.com/office/drawing/2014/main" id="{D29183DB-5A01-7B98-BB1F-F72734E3D4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7A754393-AC14-454F-A816-D59A145642EC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504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801D7-1939-0553-5E67-A22FC28F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7D29A-0C92-4523-9896-D9652EC576B2}" type="datetimeFigureOut">
              <a:rPr lang="en-US"/>
              <a:pPr>
                <a:defRPr/>
              </a:pPr>
              <a:t>10/1/2024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C8B85-1B14-EE11-13F3-127FED42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23CF1-EBBD-A551-2A94-5F2759A6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D0544-02C6-4C17-909A-13488D02DF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934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D44B-C9F2-4BB6-95DD-9EC4312F87A8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C8E-86B8-4915-B611-AC24C4A73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139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D44B-C9F2-4BB6-95DD-9EC4312F87A8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C8E-86B8-4915-B611-AC24C4A73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7018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CEC3E-474D-98B2-3DD8-0EC2FF85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20673-274D-4247-8161-F61D3918377A}" type="datetimeFigureOut">
              <a:rPr lang="en-US"/>
              <a:pPr>
                <a:defRPr/>
              </a:pPr>
              <a:t>10/1/2024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8E6C9-CE10-54A4-6BF2-3C303594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4E9F0-4F49-EB73-7BA3-253B9F8D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55397-1D80-4F70-B204-8003AEC844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01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F3347DC-8727-FA52-4FB3-EE5F56087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45F1D-49E8-4AA5-A8D5-1F2A72032E7E}" type="datetimeFigureOut">
              <a:rPr lang="en-US"/>
              <a:pPr>
                <a:defRPr/>
              </a:pPr>
              <a:t>10/1/2024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464574-2B9D-B193-E3D1-685B45C97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814629F-CF96-8490-DD5A-8503BD83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1FACD-FEE9-420D-9319-52C846BCA4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3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EACE3BD-2A0C-3143-4897-C3B07CFE6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43E46-4A0A-4700-BB68-A713045AC50C}" type="datetimeFigureOut">
              <a:rPr lang="en-US"/>
              <a:pPr>
                <a:defRPr/>
              </a:pPr>
              <a:t>10/1/2024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446A335-4366-4386-F3DB-BFBE5534B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B8C4C4E-AAC8-42C6-1613-DD4D6B7E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9C8EB-1648-4CB3-B1E5-AF02A07CFF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82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63E63F7-92CB-461C-9F5A-288ECCB5A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26748-7D61-4F99-BCB5-561B2FE29A7C}" type="datetimeFigureOut">
              <a:rPr lang="en-US"/>
              <a:pPr>
                <a:defRPr/>
              </a:pPr>
              <a:t>10/1/2024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E55E5BB-53D1-4D75-2095-0BE40C81A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F9A2BE-1BD1-1D98-0C9B-04ECC323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82E88-B8D5-4CC6-A63E-A393B6012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44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1534290-0A37-B6B5-FECC-D8098B248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8F073-1C86-4EAE-8379-A2D7EC9CB060}" type="datetimeFigureOut">
              <a:rPr lang="en-US"/>
              <a:pPr>
                <a:defRPr/>
              </a:pPr>
              <a:t>10/1/2024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5B8E33-EEE4-B14A-5DD7-9AB6B8B7F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5030C33-B194-8041-4198-76B96221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356E0-C946-47CA-89DE-E46AEC7150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72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6AE7F19-7B8D-7C13-C65A-C0B9FB1F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07218-745A-4FC1-A09B-6783154A3601}" type="datetimeFigureOut">
              <a:rPr lang="en-US"/>
              <a:pPr>
                <a:defRPr/>
              </a:pPr>
              <a:t>10/1/2024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242A6CA-9380-BC38-7749-26166894E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137C3C-1528-39A5-2D44-3E37D4E2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F6067-6868-471D-89D0-31576D514F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3517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9061425-9B74-76D6-1FE8-DA3A496D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1DA97-5C18-459E-9042-212CCF63C04F}" type="datetimeFigureOut">
              <a:rPr lang="en-US"/>
              <a:pPr>
                <a:defRPr/>
              </a:pPr>
              <a:t>10/1/2024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CD01D3-2325-A61A-CE46-FC100BAE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CFFE4B-DD12-E0F2-761A-99A133B9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6BADD7-0AAB-4DF4-A47E-DEFC59C867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91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05FE634-3DDB-58D6-B65B-BE2DECE51D2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0AB312F-655A-B928-C716-7B725F4CBF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1B2B1-EA7F-E5F9-DD89-79D9DBE92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E4D4F82-FCE3-45D0-9DA8-4EAC396B1C73}" type="datetimeFigureOut">
              <a:rPr lang="en-US"/>
              <a:pPr>
                <a:defRPr/>
              </a:pPr>
              <a:t>10/1/2024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1376E-95ED-9CAB-4DDF-2479CA091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489FE-5D9F-0550-7A9D-3F8704A2B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B1F2F54-862E-40C7-885D-8EBAC84A39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125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>
            <a:extLst>
              <a:ext uri="{FF2B5EF4-FFF2-40B4-BE49-F238E27FC236}">
                <a16:creationId xmlns:a16="http://schemas.microsoft.com/office/drawing/2014/main" id="{EFE614AC-EC4A-B4E4-7ACC-6E26956314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80"/>
              <a:buFont typeface="Calibri"/>
              <a:buNone/>
              <a:defRPr sz="4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>
            <a:extLst>
              <a:ext uri="{FF2B5EF4-FFF2-40B4-BE49-F238E27FC236}">
                <a16:creationId xmlns:a16="http://schemas.microsoft.com/office/drawing/2014/main" id="{7F8325A5-9F04-4697-D767-81F7DC3A26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t" anchorCtr="0">
            <a:normAutofit/>
          </a:bodyPr>
          <a:lstStyle>
            <a:lvl1pPr marL="457200" marR="0" lvl="0" indent="-441960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sz="33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8619" algn="l" rtl="0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5759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5759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>
            <a:extLst>
              <a:ext uri="{FF2B5EF4-FFF2-40B4-BE49-F238E27FC236}">
                <a16:creationId xmlns:a16="http://schemas.microsoft.com/office/drawing/2014/main" id="{F6EFBDA3-C7EA-130B-3318-E5BCC90F082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" name="Google Shape;9;p4">
            <a:extLst>
              <a:ext uri="{FF2B5EF4-FFF2-40B4-BE49-F238E27FC236}">
                <a16:creationId xmlns:a16="http://schemas.microsoft.com/office/drawing/2014/main" id="{87A4DB0D-33F7-1C38-286C-F33035BD150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" name="Google Shape;10;p4">
            <a:extLst>
              <a:ext uri="{FF2B5EF4-FFF2-40B4-BE49-F238E27FC236}">
                <a16:creationId xmlns:a16="http://schemas.microsoft.com/office/drawing/2014/main" id="{093857D4-A9C7-C39D-5327-36B1215EEB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fld id="{EB1CB48F-56D5-4B48-AE23-5667BEA3CB19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4369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80" y="59753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(21CC505PC)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 LAB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225" y="2979420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- 5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 panose="020F0502020204030204" pitchFamily="34" charset="0"/>
              </a:rPr>
              <a:t>CASE TOOL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INSTALLATION OF ECLIPSE, MAVEN, JDK, TOMCAT,CONFIGURING TOMCAT TO ECLIPSE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BY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635" t="13601" r="2078" b="14170"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  <p:sp>
        <p:nvSpPr>
          <p:cNvPr id="16" name="Subtitle 4"/>
          <p:cNvSpPr txBox="1"/>
          <p:nvPr/>
        </p:nvSpPr>
        <p:spPr>
          <a:xfrm>
            <a:off x="1822926" y="5485130"/>
            <a:ext cx="8690610" cy="13728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B MADHURIKA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Assistant Professor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Arial Black" panose="020B0A04020102020204" pitchFamily="34" charset="0"/>
              </a:rPr>
              <a:t>CSE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0000"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/>
              <a:t>Edit path</a:t>
            </a:r>
            <a:endParaRPr/>
          </a:p>
        </p:txBody>
      </p:sp>
      <p:pic>
        <p:nvPicPr>
          <p:cNvPr id="162" name="Google Shape;162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495600" y="1052736"/>
            <a:ext cx="6984776" cy="547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8FCBB-AA70-8E6A-05EC-3D6C566C1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84B31-94EB-164D-880C-9B1AE7143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2" t="6373" r="14898" b="17075"/>
          <a:stretch/>
        </p:blipFill>
        <p:spPr>
          <a:xfrm>
            <a:off x="532660" y="596544"/>
            <a:ext cx="10589492" cy="57202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>
            <a:spLocks noGrp="1"/>
          </p:cNvSpPr>
          <p:nvPr>
            <p:ph type="title"/>
          </p:nvPr>
        </p:nvSpPr>
        <p:spPr>
          <a:xfrm>
            <a:off x="328474" y="286605"/>
            <a:ext cx="9562286" cy="556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Download the tomcat from the first link as shown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Google Shape;108;p2"/>
          <p:cNvSpPr txBox="1">
            <a:spLocks noGrp="1"/>
          </p:cNvSpPr>
          <p:nvPr>
            <p:ph type="body" idx="1"/>
          </p:nvPr>
        </p:nvSpPr>
        <p:spPr>
          <a:xfrm>
            <a:off x="2346960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rmAutofit/>
          </a:bodyPr>
          <a:lstStyle/>
          <a:p>
            <a:pPr marL="91440" indent="0">
              <a:spcBef>
                <a:spcPts val="0"/>
              </a:spcBef>
              <a:buSzPts val="2000"/>
              <a:buNone/>
            </a:pPr>
            <a:endParaRPr/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 b="4694"/>
          <a:stretch/>
        </p:blipFill>
        <p:spPr>
          <a:xfrm>
            <a:off x="1524000" y="1285664"/>
            <a:ext cx="9144000" cy="4902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2134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319596" y="286605"/>
            <a:ext cx="11558726" cy="6011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on the following link 64-bit windows zip to download the zip file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2346960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rmAutofit/>
          </a:bodyPr>
          <a:lstStyle/>
          <a:p>
            <a:pPr marL="91440" indent="0">
              <a:spcBef>
                <a:spcPts val="0"/>
              </a:spcBef>
              <a:buSzPts val="2000"/>
              <a:buNone/>
            </a:pPr>
            <a:endParaRPr/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 b="4782"/>
          <a:stretch/>
        </p:blipFill>
        <p:spPr>
          <a:xfrm>
            <a:off x="1546859" y="1219200"/>
            <a:ext cx="9144000" cy="4897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8419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266329" y="240133"/>
            <a:ext cx="11816179" cy="7801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view the downloaded file from Downloads folder as shown</a:t>
            </a:r>
            <a:endParaRPr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2" name="Google Shape;122;p4"/>
          <p:cNvSpPr txBox="1">
            <a:spLocks noGrp="1"/>
          </p:cNvSpPr>
          <p:nvPr>
            <p:ph type="body" idx="1"/>
          </p:nvPr>
        </p:nvSpPr>
        <p:spPr>
          <a:xfrm>
            <a:off x="2346960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rmAutofit/>
          </a:bodyPr>
          <a:lstStyle/>
          <a:p>
            <a:pPr marL="91440" indent="0">
              <a:spcBef>
                <a:spcPts val="0"/>
              </a:spcBef>
              <a:buSzPts val="2000"/>
              <a:buNone/>
            </a:pPr>
            <a:endParaRPr/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 b="57036"/>
          <a:stretch/>
        </p:blipFill>
        <p:spPr>
          <a:xfrm>
            <a:off x="1550709" y="1219200"/>
            <a:ext cx="9144000" cy="3427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8056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 b="42593"/>
          <a:stretch/>
        </p:blipFill>
        <p:spPr>
          <a:xfrm>
            <a:off x="1524000" y="857250"/>
            <a:ext cx="9144000" cy="53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/>
        </p:nvSpPr>
        <p:spPr>
          <a:xfrm>
            <a:off x="426128" y="77054"/>
            <a:ext cx="10089472" cy="78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85000"/>
              </a:lnSpc>
              <a:buClr>
                <a:srgbClr val="3F3F3F"/>
              </a:buClr>
              <a:buSzPts val="2800"/>
            </a:pPr>
            <a:r>
              <a:rPr lang="en-US" sz="2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Unzip the downloaded file into the path shown</a:t>
            </a:r>
            <a:endParaRPr sz="2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5458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0F1E1-0BE4-4F6B-BE42-15A6C8442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ECLIPSE UPDATES Installation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0EF7E6-4C94-4D94-B380-C2446703B5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Before configuring Tomcat to Eclipse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477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1065320" y="286605"/>
            <a:ext cx="8825440" cy="7039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INSTALL UPDATES into eclipse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7" name="Google Shape;14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563" y="990601"/>
            <a:ext cx="11476653" cy="5755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811123" y="224461"/>
            <a:ext cx="10987300" cy="10716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 installing server into eclipse, we need to add Java EE to the eclipse IDE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" name="Google Shape;153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18457" y="1390262"/>
            <a:ext cx="10748865" cy="531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408373" y="286605"/>
            <a:ext cx="11638625" cy="104504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on the drop down menu in Work with and select the following from the list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9" name="Google Shape;159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81135" y="1331649"/>
            <a:ext cx="10832841" cy="5414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4C2011-CB98-AFD9-F4E2-001DA0B74FF5}"/>
              </a:ext>
            </a:extLst>
          </p:cNvPr>
          <p:cNvSpPr txBox="1">
            <a:spLocks/>
          </p:cNvSpPr>
          <p:nvPr/>
        </p:nvSpPr>
        <p:spPr>
          <a:xfrm>
            <a:off x="1717675" y="2986088"/>
            <a:ext cx="8756650" cy="14700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SOFTWARE ENGINEERING LAB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(21CC505PC)</a:t>
            </a:r>
            <a:endParaRPr kumimoji="0" lang="en-IN" sz="36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B2759EB-3A1F-0019-5640-C12C58EEFBB0}"/>
              </a:ext>
            </a:extLst>
          </p:cNvPr>
          <p:cNvSpPr txBox="1">
            <a:spLocks/>
          </p:cNvSpPr>
          <p:nvPr/>
        </p:nvSpPr>
        <p:spPr>
          <a:xfrm>
            <a:off x="2895600" y="4298950"/>
            <a:ext cx="6400800" cy="20637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MADHURIKA BUDARAJU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ASSISTANT PROFESSOR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KMIT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>
            <a:spLocks noGrp="1"/>
          </p:cNvSpPr>
          <p:nvPr>
            <p:ph type="title"/>
          </p:nvPr>
        </p:nvSpPr>
        <p:spPr>
          <a:xfrm>
            <a:off x="266330" y="286605"/>
            <a:ext cx="11629748" cy="12225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the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Web,XML,JAVA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EE box to install the latest software into eclipse in order to execute the dynamic web projects, maven web projects. Etc.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5" name="Google Shape;165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49085" y="1679509"/>
            <a:ext cx="10356979" cy="4891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title"/>
          </p:nvPr>
        </p:nvSpPr>
        <p:spPr>
          <a:xfrm>
            <a:off x="310717" y="286606"/>
            <a:ext cx="11700769" cy="10361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Since we develop only Maven web project in DevOps, we can only check the shown two and click on next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1" name="Google Shape;171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828800"/>
            <a:ext cx="90678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>
            <a:spLocks noGrp="1"/>
          </p:cNvSpPr>
          <p:nvPr>
            <p:ph type="title"/>
          </p:nvPr>
        </p:nvSpPr>
        <p:spPr>
          <a:xfrm>
            <a:off x="275207" y="286605"/>
            <a:ext cx="11532093" cy="8319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Here enable the JST Adapter and JST server adapter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7" name="Google Shape;177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828800"/>
            <a:ext cx="89916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"/>
          <p:cNvSpPr txBox="1">
            <a:spLocks noGrp="1"/>
          </p:cNvSpPr>
          <p:nvPr>
            <p:ph type="title"/>
          </p:nvPr>
        </p:nvSpPr>
        <p:spPr>
          <a:xfrm>
            <a:off x="585926" y="286606"/>
            <a:ext cx="9304834" cy="938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Install them 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3" name="Google Shape;183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828800"/>
            <a:ext cx="89916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"/>
          <p:cNvSpPr txBox="1">
            <a:spLocks noGrp="1"/>
          </p:cNvSpPr>
          <p:nvPr>
            <p:ph type="title"/>
          </p:nvPr>
        </p:nvSpPr>
        <p:spPr>
          <a:xfrm>
            <a:off x="568171" y="286606"/>
            <a:ext cx="9322589" cy="9829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on -&gt; Next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9" name="Google Shape;189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846264"/>
            <a:ext cx="8991600" cy="4402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781235" y="263634"/>
            <a:ext cx="9086665" cy="9881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on -&gt; I agree 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5" name="Google Shape;195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1828800"/>
            <a:ext cx="89154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066800"/>
            <a:ext cx="9144000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7"/>
          <p:cNvSpPr txBox="1"/>
          <p:nvPr/>
        </p:nvSpPr>
        <p:spPr>
          <a:xfrm>
            <a:off x="723900" y="263634"/>
            <a:ext cx="9144000" cy="49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85000"/>
              </a:lnSpc>
              <a:buClr>
                <a:srgbClr val="3F3F3F"/>
              </a:buClr>
              <a:buSzPts val="2800"/>
            </a:pPr>
            <a:r>
              <a:rPr lang="en-US" sz="2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Select on -&gt; I accept -&gt; Finish 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>
            <a:spLocks noGrp="1"/>
          </p:cNvSpPr>
          <p:nvPr>
            <p:ph type="title"/>
          </p:nvPr>
        </p:nvSpPr>
        <p:spPr>
          <a:xfrm>
            <a:off x="701336" y="286606"/>
            <a:ext cx="9189424" cy="9207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Restart the eclipse IDE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7" name="Google Shape;207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1" y="1846264"/>
            <a:ext cx="8915399" cy="4478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337351" y="286605"/>
            <a:ext cx="11727402" cy="10095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the shown installation, check whether server is available in eclipse as shown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3" name="Google Shape;213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1" y="1846264"/>
            <a:ext cx="8915399" cy="4402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470517" y="286606"/>
            <a:ext cx="9420243" cy="6100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Show View, we can now see Servers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9" name="Google Shape;219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1" y="1846264"/>
            <a:ext cx="9067799" cy="4478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49549-8C77-2EF1-87B5-5F7852C87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2160758"/>
            <a:ext cx="12068175" cy="3267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451DD7-392C-829E-B2FA-4F9C808240E3}"/>
              </a:ext>
            </a:extLst>
          </p:cNvPr>
          <p:cNvSpPr txBox="1"/>
          <p:nvPr/>
        </p:nvSpPr>
        <p:spPr>
          <a:xfrm>
            <a:off x="1492606" y="121298"/>
            <a:ext cx="9330612" cy="18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Install JDK 11 / 17 / 21 versions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Set the class path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Check for the version</a:t>
            </a:r>
            <a:endParaRPr lang="en-I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899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>
            <a:spLocks noGrp="1"/>
          </p:cNvSpPr>
          <p:nvPr>
            <p:ph type="title"/>
          </p:nvPr>
        </p:nvSpPr>
        <p:spPr>
          <a:xfrm>
            <a:off x="426128" y="286605"/>
            <a:ext cx="9464632" cy="7254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on Apache folder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5" name="Google Shape;225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828800"/>
            <a:ext cx="89154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 txBox="1">
            <a:spLocks noGrp="1"/>
          </p:cNvSpPr>
          <p:nvPr>
            <p:ph type="title"/>
          </p:nvPr>
        </p:nvSpPr>
        <p:spPr>
          <a:xfrm>
            <a:off x="355107" y="286605"/>
            <a:ext cx="11505460" cy="8408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Browse the Tomcat folder available in your local system as shown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1" name="Google Shape;231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1" y="1846264"/>
            <a:ext cx="8991599" cy="4402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 txBox="1">
            <a:spLocks noGrp="1"/>
          </p:cNvSpPr>
          <p:nvPr>
            <p:ph type="title"/>
          </p:nvPr>
        </p:nvSpPr>
        <p:spPr>
          <a:xfrm>
            <a:off x="417250" y="286606"/>
            <a:ext cx="9473510" cy="7520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Tomcat V 9 as shown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7" name="Google Shape;237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791566"/>
            <a:ext cx="8915400" cy="4456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328473" y="286606"/>
            <a:ext cx="11425561" cy="10361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now on we can start Tomcat server from Eclipse IDE as shown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3" name="Google Shape;243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828800"/>
            <a:ext cx="89154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/>
        </p:nvSpPr>
        <p:spPr>
          <a:xfrm>
            <a:off x="2286001" y="2286000"/>
            <a:ext cx="18517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Double click on it </a:t>
            </a:r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248575" y="286605"/>
            <a:ext cx="9642185" cy="6899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now see that the server is started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0" name="Google Shape;250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1" y="1846264"/>
            <a:ext cx="8915399" cy="4402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26"/>
          <p:cNvCxnSpPr/>
          <p:nvPr/>
        </p:nvCxnSpPr>
        <p:spPr>
          <a:xfrm flipH="1">
            <a:off x="2286000" y="3276600"/>
            <a:ext cx="609600" cy="3810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198638" y="706484"/>
            <a:ext cx="11718524" cy="9829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next step is to change the port number of the Tomcat as Jenkins uses 8080, as shown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7" name="Google Shape;257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828800"/>
            <a:ext cx="90678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p27"/>
          <p:cNvCxnSpPr/>
          <p:nvPr/>
        </p:nvCxnSpPr>
        <p:spPr>
          <a:xfrm>
            <a:off x="4800600" y="3687418"/>
            <a:ext cx="762000" cy="351183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275208" y="286605"/>
            <a:ext cx="9615552" cy="7254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server locations make sure second option is selected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4" name="Google Shape;264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1" y="1846264"/>
            <a:ext cx="8915399" cy="4478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/>
        </p:nvSpPr>
        <p:spPr>
          <a:xfrm>
            <a:off x="1600200" y="1066801"/>
            <a:ext cx="9621386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&lt;role rolename="admin-gui,manager-gui ,manager-script,manager-jmx,manager-status"/&gt;</a:t>
            </a:r>
            <a:endParaRPr/>
          </a:p>
          <a:p>
            <a:pPr>
              <a:lnSpc>
                <a:spcPct val="150000"/>
              </a:lnSpc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 &lt;user username=“admin" password="1234"roles="manager-gui, admin-gui ,manager-script"/&gt;</a:t>
            </a:r>
            <a:endParaRPr/>
          </a:p>
        </p:txBody>
      </p:sp>
      <p:sp>
        <p:nvSpPr>
          <p:cNvPr id="270" name="Google Shape;270;p28"/>
          <p:cNvSpPr txBox="1"/>
          <p:nvPr/>
        </p:nvSpPr>
        <p:spPr>
          <a:xfrm>
            <a:off x="1981200" y="1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85000"/>
              </a:lnSpc>
              <a:buClr>
                <a:srgbClr val="3F3F3F"/>
              </a:buClr>
              <a:buSzPts val="2800"/>
            </a:pPr>
            <a:endParaRPr lang="en-US" sz="2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85000"/>
              </a:lnSpc>
              <a:buClr>
                <a:srgbClr val="3F3F3F"/>
              </a:buClr>
              <a:buSzPts val="2800"/>
            </a:pPr>
            <a:r>
              <a:rPr lang="en-US" sz="2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Copy the following text in the location shown in the below slides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9"/>
          <p:cNvPicPr preferRelativeResize="0"/>
          <p:nvPr/>
        </p:nvPicPr>
        <p:blipFill rotWithShape="1">
          <a:blip r:embed="rId3">
            <a:alphaModFix/>
          </a:blip>
          <a:srcRect b="4682"/>
          <a:stretch/>
        </p:blipFill>
        <p:spPr>
          <a:xfrm>
            <a:off x="1524000" y="1143000"/>
            <a:ext cx="9144000" cy="490269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9"/>
          <p:cNvSpPr txBox="1"/>
          <p:nvPr/>
        </p:nvSpPr>
        <p:spPr>
          <a:xfrm>
            <a:off x="187910" y="812307"/>
            <a:ext cx="11816179" cy="1104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85000"/>
              </a:lnSpc>
              <a:buClr>
                <a:srgbClr val="3F3F3F"/>
              </a:buClr>
              <a:buSzPts val="2800"/>
            </a:pPr>
            <a:r>
              <a:rPr lang="en-US" sz="2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Open the tomcat-users.xml file as show, and add the highlighted text in the last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550416" y="263634"/>
            <a:ext cx="9317484" cy="6685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the changes, click on save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2" name="Google Shape;282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001" y="1846264"/>
            <a:ext cx="9067799" cy="4478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0000"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/>
              <a:t>Maven installation</a:t>
            </a:r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body" idx="1"/>
          </p:nvPr>
        </p:nvSpPr>
        <p:spPr>
          <a:xfrm>
            <a:off x="326571" y="836714"/>
            <a:ext cx="11476653" cy="1440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rgbClr val="FF0000"/>
                </a:solidFill>
              </a:rPr>
              <a:t>Step 1: </a:t>
            </a:r>
            <a:r>
              <a:rPr lang="en-US" dirty="0"/>
              <a:t>Check whether maven is present in your system or not</a:t>
            </a:r>
            <a:endParaRPr dirty="0"/>
          </a:p>
          <a:p>
            <a:pPr marL="0" indent="0">
              <a:spcBef>
                <a:spcPts val="496"/>
              </a:spcBef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rgbClr val="FF0000"/>
                </a:solidFill>
              </a:rPr>
              <a:t>Step 2: </a:t>
            </a:r>
            <a:r>
              <a:rPr lang="en-US" dirty="0">
                <a:solidFill>
                  <a:schemeClr val="tx1"/>
                </a:solidFill>
              </a:rPr>
              <a:t>G</a:t>
            </a:r>
            <a:r>
              <a:rPr lang="en-US" dirty="0"/>
              <a:t>o to Google type download maven and click on download Apache maven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36D32-B5BE-E412-40AF-E0F7FEACC7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05" b="4005"/>
          <a:stretch/>
        </p:blipFill>
        <p:spPr>
          <a:xfrm>
            <a:off x="0" y="2276872"/>
            <a:ext cx="12192000" cy="458112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title"/>
          </p:nvPr>
        </p:nvSpPr>
        <p:spPr>
          <a:xfrm>
            <a:off x="328474" y="286606"/>
            <a:ext cx="9562286" cy="9651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 restart the server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8" name="Google Shape;288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828800"/>
            <a:ext cx="89916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372862" y="286606"/>
            <a:ext cx="9517898" cy="85861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server gets restarted as shown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4" name="Google Shape;294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828800"/>
            <a:ext cx="89154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372862" y="286606"/>
            <a:ext cx="9517898" cy="85861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should show server started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49069-9043-6F3E-9D28-207C559D1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A4461-9E06-5F69-2C73-EC8518D630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592" b="6529"/>
          <a:stretch/>
        </p:blipFill>
        <p:spPr>
          <a:xfrm>
            <a:off x="0" y="1343608"/>
            <a:ext cx="12192000" cy="45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35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>
            <a:spLocks noGrp="1"/>
          </p:cNvSpPr>
          <p:nvPr>
            <p:ph type="title"/>
          </p:nvPr>
        </p:nvSpPr>
        <p:spPr>
          <a:xfrm>
            <a:off x="97655" y="286605"/>
            <a:ext cx="12002610" cy="6557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ts val="2800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see the Tomcat is successfully running on the new port number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15616-7B5F-E284-F1C5-C2044BEE4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B804D-D9C0-08E6-D1E2-5D2C5F3E64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79" b="4179"/>
          <a:stretch/>
        </p:blipFill>
        <p:spPr>
          <a:xfrm>
            <a:off x="0" y="942393"/>
            <a:ext cx="12192000" cy="59156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0000"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/>
              <a:t>Maven installation</a:t>
            </a:r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body" idx="1"/>
          </p:nvPr>
        </p:nvSpPr>
        <p:spPr>
          <a:xfrm>
            <a:off x="326571" y="836714"/>
            <a:ext cx="11476653" cy="1440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rgbClr val="FF0000"/>
                </a:solidFill>
              </a:rPr>
              <a:t>Step 3: </a:t>
            </a:r>
            <a:r>
              <a:rPr lang="en-US" dirty="0"/>
              <a:t>Open the Maven Official Webpage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F7DD4-C6A1-362C-1AD6-9FEA2C84C2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70" b="5170"/>
          <a:stretch/>
        </p:blipFill>
        <p:spPr>
          <a:xfrm>
            <a:off x="0" y="1558212"/>
            <a:ext cx="12192000" cy="52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76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0000"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/>
              <a:t>Maven installation</a:t>
            </a:r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body" idx="1"/>
          </p:nvPr>
        </p:nvSpPr>
        <p:spPr>
          <a:xfrm>
            <a:off x="326571" y="836714"/>
            <a:ext cx="11476653" cy="1440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>
              <a:spcBef>
                <a:spcPts val="496"/>
              </a:spcBef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rgbClr val="FF0000"/>
                </a:solidFill>
              </a:rPr>
              <a:t>Step 4: </a:t>
            </a:r>
            <a:r>
              <a:rPr lang="en-US" dirty="0">
                <a:solidFill>
                  <a:schemeClr val="tx1"/>
                </a:solidFill>
              </a:rPr>
              <a:t>Scroll down to go to downloading links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E3CD6-E65B-6046-D508-45C90742CB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78" b="4005"/>
          <a:stretch/>
        </p:blipFill>
        <p:spPr>
          <a:xfrm>
            <a:off x="0" y="1464906"/>
            <a:ext cx="12192000" cy="539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01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1991544" y="5805264"/>
            <a:ext cx="81369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3: click on apache-maven-3.3.9-bin zip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75561" y="260675"/>
            <a:ext cx="8568900" cy="55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>
            <a:spLocks noGrp="1"/>
          </p:cNvSpPr>
          <p:nvPr>
            <p:ph type="title"/>
          </p:nvPr>
        </p:nvSpPr>
        <p:spPr>
          <a:xfrm>
            <a:off x="1981200" y="299393"/>
            <a:ext cx="8229600" cy="5354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sp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3200"/>
              <a:t>Step 4: extract zip file</a:t>
            </a:r>
            <a:endParaRPr sz="3200"/>
          </a:p>
        </p:txBody>
      </p:sp>
      <p:pic>
        <p:nvPicPr>
          <p:cNvPr id="149" name="Google Shape;149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5253"/>
          <a:stretch/>
        </p:blipFill>
        <p:spPr>
          <a:xfrm>
            <a:off x="1847528" y="836712"/>
            <a:ext cx="8424936" cy="525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4180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3200"/>
              <a:t>Step 5: set environment variables</a:t>
            </a:r>
            <a:endParaRPr sz="3200"/>
          </a:p>
        </p:txBody>
      </p:sp>
      <p:pic>
        <p:nvPicPr>
          <p:cNvPr id="155" name="Google Shape;155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63552" y="908720"/>
            <a:ext cx="5184576" cy="388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8450" y="2152650"/>
            <a:ext cx="401955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3510</TotalTime>
  <Words>507</Words>
  <Application>Microsoft Office PowerPoint</Application>
  <PresentationFormat>Widescreen</PresentationFormat>
  <Paragraphs>76</Paragraphs>
  <Slides>43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Arial Black</vt:lpstr>
      <vt:lpstr>Calibri</vt:lpstr>
      <vt:lpstr>Calibri Light</vt:lpstr>
      <vt:lpstr>Times New Roman</vt:lpstr>
      <vt:lpstr>1_Office Theme</vt:lpstr>
      <vt:lpstr>2_Office Theme</vt:lpstr>
      <vt:lpstr>(21CC505PC)  SOFTWARE ENGINEERING LAB</vt:lpstr>
      <vt:lpstr>PowerPoint Presentation</vt:lpstr>
      <vt:lpstr>PowerPoint Presentation</vt:lpstr>
      <vt:lpstr>Maven installation</vt:lpstr>
      <vt:lpstr>Maven installation</vt:lpstr>
      <vt:lpstr>Maven installation</vt:lpstr>
      <vt:lpstr>PowerPoint Presentation</vt:lpstr>
      <vt:lpstr>Step 4: extract zip file</vt:lpstr>
      <vt:lpstr>Step 5: set environment variables</vt:lpstr>
      <vt:lpstr>Edit path</vt:lpstr>
      <vt:lpstr>PowerPoint Presentation</vt:lpstr>
      <vt:lpstr>Download the tomcat from the first link as shown</vt:lpstr>
      <vt:lpstr>Click on the following link 64-bit windows zip to download the zip file</vt:lpstr>
      <vt:lpstr>We can view the downloaded file from Downloads folder as shown</vt:lpstr>
      <vt:lpstr>PowerPoint Presentation</vt:lpstr>
      <vt:lpstr>ECLIPSE UPDATES Installation</vt:lpstr>
      <vt:lpstr>INSTALL UPDATES into eclipse</vt:lpstr>
      <vt:lpstr>Before installing server into eclipse, we need to add Java EE to the eclipse IDE</vt:lpstr>
      <vt:lpstr>Click on the drop down menu in Work with and select the following from the list</vt:lpstr>
      <vt:lpstr>Check the Web,XML,JAVA EE box to install the latest software into eclipse in order to execute the dynamic web projects, maven web projects. Etc.</vt:lpstr>
      <vt:lpstr>Since we develop only Maven web project in DevOps, we can only check the shown two and click on next</vt:lpstr>
      <vt:lpstr>Here enable the JST Adapter and JST server adapter</vt:lpstr>
      <vt:lpstr>Install them </vt:lpstr>
      <vt:lpstr>Click on -&gt; Next</vt:lpstr>
      <vt:lpstr>Select on -&gt; I agree </vt:lpstr>
      <vt:lpstr>PowerPoint Presentation</vt:lpstr>
      <vt:lpstr>Restart the eclipse IDE</vt:lpstr>
      <vt:lpstr>After the shown installation, check whether server is available in eclipse as shown</vt:lpstr>
      <vt:lpstr>In Show View, we can now see Servers</vt:lpstr>
      <vt:lpstr>Click on Apache folder</vt:lpstr>
      <vt:lpstr>Browse the Tomcat folder available in your local system as shown</vt:lpstr>
      <vt:lpstr>Select Tomcat V 9 as shown</vt:lpstr>
      <vt:lpstr>From now on we can start Tomcat server from Eclipse IDE as shown</vt:lpstr>
      <vt:lpstr>We can now see that the server is started</vt:lpstr>
      <vt:lpstr>The next step is to change the port number of the Tomcat as Jenkins uses 8080, as shown</vt:lpstr>
      <vt:lpstr>In server locations make sure second option is selected</vt:lpstr>
      <vt:lpstr>PowerPoint Presentation</vt:lpstr>
      <vt:lpstr>PowerPoint Presentation</vt:lpstr>
      <vt:lpstr>After the changes, click on save</vt:lpstr>
      <vt:lpstr>Now restart the server</vt:lpstr>
      <vt:lpstr>The server gets restarted as shown</vt:lpstr>
      <vt:lpstr>It should show server started</vt:lpstr>
      <vt:lpstr>We can see the Tomcat is successfully running on the new port number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(21DM601PC)    COMPUTER NETWORKS</dc:title>
  <dc:creator>Arshiya Begum</dc:creator>
  <cp:lastModifiedBy>Madhu Budaraju</cp:lastModifiedBy>
  <cp:revision>54</cp:revision>
  <dcterms:created xsi:type="dcterms:W3CDTF">2024-05-06T05:52:36Z</dcterms:created>
  <dcterms:modified xsi:type="dcterms:W3CDTF">2024-10-01T09:42:31Z</dcterms:modified>
</cp:coreProperties>
</file>